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 snapToGrid="0" snapToObjects="1">
      <p:cViewPr varScale="1">
        <p:scale>
          <a:sx n="148" d="100"/>
          <a:sy n="148" d="100"/>
        </p:scale>
        <p:origin x="-1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70470-1520-EB46-A203-812E0CAB3B26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BB1DEA-67DF-B842-9D13-629280B643A9}">
      <dgm:prSet custT="1"/>
      <dgm:spPr/>
      <dgm:t>
        <a:bodyPr/>
        <a:lstStyle/>
        <a:p>
          <a:pPr rtl="0"/>
          <a:r>
            <a:rPr lang="en-US" sz="1800" dirty="0" smtClean="0"/>
            <a:t>-77% of students are bullied mentally, verbally, or physically.  </a:t>
          </a:r>
          <a:endParaRPr lang="en-US" sz="1800" dirty="0"/>
        </a:p>
      </dgm:t>
    </dgm:pt>
    <dgm:pt modelId="{D872C408-3C61-8D45-9663-B6F7DA81BDCB}" type="parTrans" cxnId="{F49E3F0A-4AA4-4D48-9EDD-55DAE55120DD}">
      <dgm:prSet/>
      <dgm:spPr/>
      <dgm:t>
        <a:bodyPr/>
        <a:lstStyle/>
        <a:p>
          <a:endParaRPr lang="en-US"/>
        </a:p>
      </dgm:t>
    </dgm:pt>
    <dgm:pt modelId="{7BAC7FDB-0997-EE40-81B1-E3C4D02525AD}" type="sibTrans" cxnId="{F49E3F0A-4AA4-4D48-9EDD-55DAE55120DD}">
      <dgm:prSet/>
      <dgm:spPr/>
      <dgm:t>
        <a:bodyPr/>
        <a:lstStyle/>
        <a:p>
          <a:endParaRPr lang="en-US"/>
        </a:p>
      </dgm:t>
    </dgm:pt>
    <dgm:pt modelId="{804C7969-9A9D-1B4D-8308-0F49A3B9D777}">
      <dgm:prSet custT="1"/>
      <dgm:spPr/>
      <dgm:t>
        <a:bodyPr/>
        <a:lstStyle/>
        <a:p>
          <a:pPr rtl="0"/>
          <a:r>
            <a:rPr lang="en-US" sz="1800" dirty="0" smtClean="0"/>
            <a:t>-More than 40% of children watch 2+ hours of TV each day.  </a:t>
          </a:r>
          <a:endParaRPr lang="en-US" sz="1800" dirty="0"/>
        </a:p>
      </dgm:t>
    </dgm:pt>
    <dgm:pt modelId="{57746E1B-DC8E-7B41-BDA2-E9EA5DB17E0E}" type="parTrans" cxnId="{78AEB4BB-5BAF-B641-B71C-154A1E5E0A1A}">
      <dgm:prSet/>
      <dgm:spPr/>
      <dgm:t>
        <a:bodyPr/>
        <a:lstStyle/>
        <a:p>
          <a:endParaRPr lang="en-US"/>
        </a:p>
      </dgm:t>
    </dgm:pt>
    <dgm:pt modelId="{98B798F0-58E7-7B46-8995-7DF311E4D961}" type="sibTrans" cxnId="{78AEB4BB-5BAF-B641-B71C-154A1E5E0A1A}">
      <dgm:prSet/>
      <dgm:spPr/>
      <dgm:t>
        <a:bodyPr/>
        <a:lstStyle/>
        <a:p>
          <a:endParaRPr lang="en-US"/>
        </a:p>
      </dgm:t>
    </dgm:pt>
    <dgm:pt modelId="{E0D1C600-5587-044C-B220-F5503E1C499F}">
      <dgm:prSet custT="1"/>
      <dgm:spPr/>
      <dgm:t>
        <a:bodyPr/>
        <a:lstStyle/>
        <a:p>
          <a:pPr rtl="0"/>
          <a:r>
            <a:rPr lang="en-US" sz="1800" dirty="0" smtClean="0"/>
            <a:t>-73% of teens and young adults are a member of at least one social network. </a:t>
          </a:r>
          <a:endParaRPr lang="en-US" sz="1800" dirty="0"/>
        </a:p>
      </dgm:t>
    </dgm:pt>
    <dgm:pt modelId="{CDF12DD6-422C-894B-AC3E-613ED77D6209}" type="parTrans" cxnId="{1AC66F82-BBFC-1643-90BE-170F2421A8DF}">
      <dgm:prSet/>
      <dgm:spPr/>
      <dgm:t>
        <a:bodyPr/>
        <a:lstStyle/>
        <a:p>
          <a:endParaRPr lang="en-US"/>
        </a:p>
      </dgm:t>
    </dgm:pt>
    <dgm:pt modelId="{C9D9D370-3900-104F-8A5A-CF9A155F16D5}" type="sibTrans" cxnId="{1AC66F82-BBFC-1643-90BE-170F2421A8DF}">
      <dgm:prSet/>
      <dgm:spPr/>
      <dgm:t>
        <a:bodyPr/>
        <a:lstStyle/>
        <a:p>
          <a:endParaRPr lang="en-US"/>
        </a:p>
      </dgm:t>
    </dgm:pt>
    <dgm:pt modelId="{886FF83B-081D-BF4E-97AD-FF452920FEF6}">
      <dgm:prSet custT="1"/>
      <dgm:spPr/>
      <dgm:t>
        <a:bodyPr/>
        <a:lstStyle/>
        <a:p>
          <a:pPr rtl="0"/>
          <a:r>
            <a:rPr lang="en-US" sz="1400" dirty="0" smtClean="0"/>
            <a:t>-The most occurring sign of discrimination among obese children is social and societal acceptance. This can lead to poor self-esteem and depression. </a:t>
          </a:r>
          <a:endParaRPr lang="en-US" sz="1400" dirty="0"/>
        </a:p>
      </dgm:t>
    </dgm:pt>
    <dgm:pt modelId="{8B72C66D-FB2C-9B45-B0E9-C310C5833E2A}" type="parTrans" cxnId="{BBBD3D36-0595-3649-B2DF-ED8F9C4B8D7A}">
      <dgm:prSet/>
      <dgm:spPr/>
      <dgm:t>
        <a:bodyPr/>
        <a:lstStyle/>
        <a:p>
          <a:endParaRPr lang="en-US"/>
        </a:p>
      </dgm:t>
    </dgm:pt>
    <dgm:pt modelId="{F3FB68AC-4AF4-8B40-BA8D-BFE8AE729CCE}" type="sibTrans" cxnId="{BBBD3D36-0595-3649-B2DF-ED8F9C4B8D7A}">
      <dgm:prSet/>
      <dgm:spPr/>
      <dgm:t>
        <a:bodyPr/>
        <a:lstStyle/>
        <a:p>
          <a:endParaRPr lang="en-US"/>
        </a:p>
      </dgm:t>
    </dgm:pt>
    <dgm:pt modelId="{66581B58-32F0-C343-8D1E-E35795E766E9}">
      <dgm:prSet custT="1"/>
      <dgm:spPr/>
      <dgm:t>
        <a:bodyPr/>
        <a:lstStyle/>
        <a:p>
          <a:pPr rtl="0"/>
          <a:r>
            <a:rPr lang="en-US" sz="1700" dirty="0" smtClean="0"/>
            <a:t>-The average American youth spends 1500 hours (that’s over 2 months) per year watching TV. </a:t>
          </a:r>
          <a:endParaRPr lang="en-US" sz="1700" dirty="0"/>
        </a:p>
      </dgm:t>
    </dgm:pt>
    <dgm:pt modelId="{ACF8959D-8FD9-5F49-95A9-B17A96A1F500}" type="parTrans" cxnId="{5AEBE8AD-4564-2D45-B556-F3296346DCD0}">
      <dgm:prSet/>
      <dgm:spPr/>
      <dgm:t>
        <a:bodyPr/>
        <a:lstStyle/>
        <a:p>
          <a:endParaRPr lang="en-US"/>
        </a:p>
      </dgm:t>
    </dgm:pt>
    <dgm:pt modelId="{A60F0546-A88C-4C42-8657-41300FF12606}" type="sibTrans" cxnId="{5AEBE8AD-4564-2D45-B556-F3296346DCD0}">
      <dgm:prSet/>
      <dgm:spPr/>
      <dgm:t>
        <a:bodyPr/>
        <a:lstStyle/>
        <a:p>
          <a:endParaRPr lang="en-US"/>
        </a:p>
      </dgm:t>
    </dgm:pt>
    <dgm:pt modelId="{8A54CA33-51ED-CC45-A5AD-4168DDBC19A6}" type="pres">
      <dgm:prSet presAssocID="{EE270470-1520-EB46-A203-812E0CAB3B26}" presName="linearFlow" presStyleCnt="0">
        <dgm:presLayoutVars>
          <dgm:dir/>
          <dgm:resizeHandles val="exact"/>
        </dgm:presLayoutVars>
      </dgm:prSet>
      <dgm:spPr/>
    </dgm:pt>
    <dgm:pt modelId="{2E33BD5E-AB4B-9749-8D3D-1DEDAF5A5DFB}" type="pres">
      <dgm:prSet presAssocID="{DDBB1DEA-67DF-B842-9D13-629280B643A9}" presName="composite" presStyleCnt="0"/>
      <dgm:spPr/>
    </dgm:pt>
    <dgm:pt modelId="{04D58844-A315-B24F-88AF-CBA795333BCC}" type="pres">
      <dgm:prSet presAssocID="{DDBB1DEA-67DF-B842-9D13-629280B643A9}" presName="imgShp" presStyleLbl="fgImgPlace1" presStyleIdx="0" presStyleCnt="5" custLinFactNeighborX="-3062" custLinFactNeighborY="-72472"/>
      <dgm:spPr/>
    </dgm:pt>
    <dgm:pt modelId="{B4531585-85A3-BD40-9EAD-E9E16C9288BC}" type="pres">
      <dgm:prSet presAssocID="{DDBB1DEA-67DF-B842-9D13-629280B643A9}" presName="txShp" presStyleLbl="node1" presStyleIdx="0" presStyleCnt="5" custAng="1185340">
        <dgm:presLayoutVars>
          <dgm:bulletEnabled val="1"/>
        </dgm:presLayoutVars>
      </dgm:prSet>
      <dgm:spPr/>
    </dgm:pt>
    <dgm:pt modelId="{4F71BEEC-4BD2-BD4D-9054-A30D4247DF36}" type="pres">
      <dgm:prSet presAssocID="{7BAC7FDB-0997-EE40-81B1-E3C4D02525AD}" presName="spacing" presStyleCnt="0"/>
      <dgm:spPr/>
    </dgm:pt>
    <dgm:pt modelId="{ED11E8FA-7427-1347-B2FE-E8EB4A9A3077}" type="pres">
      <dgm:prSet presAssocID="{804C7969-9A9D-1B4D-8308-0F49A3B9D777}" presName="composite" presStyleCnt="0"/>
      <dgm:spPr/>
    </dgm:pt>
    <dgm:pt modelId="{80000211-8C78-DF44-9360-7AEFD895E751}" type="pres">
      <dgm:prSet presAssocID="{804C7969-9A9D-1B4D-8308-0F49A3B9D777}" presName="imgShp" presStyleLbl="fgImgPlace1" presStyleIdx="1" presStyleCnt="5"/>
      <dgm:spPr/>
    </dgm:pt>
    <dgm:pt modelId="{DEB7BCD2-0266-E34F-B85A-E4559E261400}" type="pres">
      <dgm:prSet presAssocID="{804C7969-9A9D-1B4D-8308-0F49A3B9D777}" presName="txShp" presStyleLbl="node1" presStyleIdx="1" presStyleCnt="5" custAng="1199143">
        <dgm:presLayoutVars>
          <dgm:bulletEnabled val="1"/>
        </dgm:presLayoutVars>
      </dgm:prSet>
      <dgm:spPr/>
    </dgm:pt>
    <dgm:pt modelId="{E84CC618-184D-CD43-95EA-C6E94B6D5AF2}" type="pres">
      <dgm:prSet presAssocID="{98B798F0-58E7-7B46-8995-7DF311E4D961}" presName="spacing" presStyleCnt="0"/>
      <dgm:spPr/>
    </dgm:pt>
    <dgm:pt modelId="{E259684B-D783-2C47-B79C-AAEFDE143E5A}" type="pres">
      <dgm:prSet presAssocID="{E0D1C600-5587-044C-B220-F5503E1C499F}" presName="composite" presStyleCnt="0"/>
      <dgm:spPr/>
    </dgm:pt>
    <dgm:pt modelId="{E274F459-9FD1-0F4A-82EE-49D06D7A1E26}" type="pres">
      <dgm:prSet presAssocID="{E0D1C600-5587-044C-B220-F5503E1C499F}" presName="imgShp" presStyleLbl="fgImgPlace1" presStyleIdx="2" presStyleCnt="5"/>
      <dgm:spPr/>
    </dgm:pt>
    <dgm:pt modelId="{18C4BCF4-AB2B-E848-A034-512807D98B48}" type="pres">
      <dgm:prSet presAssocID="{E0D1C600-5587-044C-B220-F5503E1C499F}" presName="txShp" presStyleLbl="node1" presStyleIdx="2" presStyleCnt="5" custAng="1195265">
        <dgm:presLayoutVars>
          <dgm:bulletEnabled val="1"/>
        </dgm:presLayoutVars>
      </dgm:prSet>
      <dgm:spPr/>
    </dgm:pt>
    <dgm:pt modelId="{1AA1AE21-4834-DC4B-939F-B041C320B95E}" type="pres">
      <dgm:prSet presAssocID="{C9D9D370-3900-104F-8A5A-CF9A155F16D5}" presName="spacing" presStyleCnt="0"/>
      <dgm:spPr/>
    </dgm:pt>
    <dgm:pt modelId="{8BAF70AC-1AEC-EA43-A844-98DF811DC460}" type="pres">
      <dgm:prSet presAssocID="{886FF83B-081D-BF4E-97AD-FF452920FEF6}" presName="composite" presStyleCnt="0"/>
      <dgm:spPr/>
    </dgm:pt>
    <dgm:pt modelId="{D287A1AB-D96D-A643-8CF4-5171865B7F4F}" type="pres">
      <dgm:prSet presAssocID="{886FF83B-081D-BF4E-97AD-FF452920FEF6}" presName="imgShp" presStyleLbl="fgImgPlace1" presStyleIdx="3" presStyleCnt="5"/>
      <dgm:spPr/>
    </dgm:pt>
    <dgm:pt modelId="{5CA2B653-4736-514B-A6D7-CFEA2C5C620B}" type="pres">
      <dgm:prSet presAssocID="{886FF83B-081D-BF4E-97AD-FF452920FEF6}" presName="txShp" presStyleLbl="node1" presStyleIdx="3" presStyleCnt="5" custAng="1138975">
        <dgm:presLayoutVars>
          <dgm:bulletEnabled val="1"/>
        </dgm:presLayoutVars>
      </dgm:prSet>
      <dgm:spPr/>
    </dgm:pt>
    <dgm:pt modelId="{C5583E22-A4A4-D644-937B-AB7328AFC615}" type="pres">
      <dgm:prSet presAssocID="{F3FB68AC-4AF4-8B40-BA8D-BFE8AE729CCE}" presName="spacing" presStyleCnt="0"/>
      <dgm:spPr/>
    </dgm:pt>
    <dgm:pt modelId="{E7A64B96-96A1-474E-A991-27CF2F66793C}" type="pres">
      <dgm:prSet presAssocID="{66581B58-32F0-C343-8D1E-E35795E766E9}" presName="composite" presStyleCnt="0"/>
      <dgm:spPr/>
    </dgm:pt>
    <dgm:pt modelId="{BA315E54-03C5-1C42-BB98-A880C2B56C87}" type="pres">
      <dgm:prSet presAssocID="{66581B58-32F0-C343-8D1E-E35795E766E9}" presName="imgShp" presStyleLbl="fgImgPlace1" presStyleIdx="4" presStyleCnt="5"/>
      <dgm:spPr/>
    </dgm:pt>
    <dgm:pt modelId="{39F9921F-C512-AD46-A24B-1E790380BC90}" type="pres">
      <dgm:prSet presAssocID="{66581B58-32F0-C343-8D1E-E35795E766E9}" presName="txShp" presStyleLbl="node1" presStyleIdx="4" presStyleCnt="5" custAng="1096059">
        <dgm:presLayoutVars>
          <dgm:bulletEnabled val="1"/>
        </dgm:presLayoutVars>
      </dgm:prSet>
      <dgm:spPr/>
    </dgm:pt>
  </dgm:ptLst>
  <dgm:cxnLst>
    <dgm:cxn modelId="{117DB703-FE0A-154B-A169-5E1F34F8CA8E}" type="presOf" srcId="{66581B58-32F0-C343-8D1E-E35795E766E9}" destId="{39F9921F-C512-AD46-A24B-1E790380BC90}" srcOrd="0" destOrd="0" presId="urn:microsoft.com/office/officeart/2005/8/layout/vList3"/>
    <dgm:cxn modelId="{BBBD3D36-0595-3649-B2DF-ED8F9C4B8D7A}" srcId="{EE270470-1520-EB46-A203-812E0CAB3B26}" destId="{886FF83B-081D-BF4E-97AD-FF452920FEF6}" srcOrd="3" destOrd="0" parTransId="{8B72C66D-FB2C-9B45-B0E9-C310C5833E2A}" sibTransId="{F3FB68AC-4AF4-8B40-BA8D-BFE8AE729CCE}"/>
    <dgm:cxn modelId="{EFC0131F-BA04-7B4F-BC78-6DB667CDA859}" type="presOf" srcId="{E0D1C600-5587-044C-B220-F5503E1C499F}" destId="{18C4BCF4-AB2B-E848-A034-512807D98B48}" srcOrd="0" destOrd="0" presId="urn:microsoft.com/office/officeart/2005/8/layout/vList3"/>
    <dgm:cxn modelId="{5AEBE8AD-4564-2D45-B556-F3296346DCD0}" srcId="{EE270470-1520-EB46-A203-812E0CAB3B26}" destId="{66581B58-32F0-C343-8D1E-E35795E766E9}" srcOrd="4" destOrd="0" parTransId="{ACF8959D-8FD9-5F49-95A9-B17A96A1F500}" sibTransId="{A60F0546-A88C-4C42-8657-41300FF12606}"/>
    <dgm:cxn modelId="{A03C8E07-D212-6B42-9547-5BB1E87D9AA1}" type="presOf" srcId="{EE270470-1520-EB46-A203-812E0CAB3B26}" destId="{8A54CA33-51ED-CC45-A5AD-4168DDBC19A6}" srcOrd="0" destOrd="0" presId="urn:microsoft.com/office/officeart/2005/8/layout/vList3"/>
    <dgm:cxn modelId="{1AC66F82-BBFC-1643-90BE-170F2421A8DF}" srcId="{EE270470-1520-EB46-A203-812E0CAB3B26}" destId="{E0D1C600-5587-044C-B220-F5503E1C499F}" srcOrd="2" destOrd="0" parTransId="{CDF12DD6-422C-894B-AC3E-613ED77D6209}" sibTransId="{C9D9D370-3900-104F-8A5A-CF9A155F16D5}"/>
    <dgm:cxn modelId="{20D6790A-15C4-1443-B4F1-FDF7080FFD31}" type="presOf" srcId="{DDBB1DEA-67DF-B842-9D13-629280B643A9}" destId="{B4531585-85A3-BD40-9EAD-E9E16C9288BC}" srcOrd="0" destOrd="0" presId="urn:microsoft.com/office/officeart/2005/8/layout/vList3"/>
    <dgm:cxn modelId="{05FFDA53-909C-664D-9A0C-79835D0C8762}" type="presOf" srcId="{886FF83B-081D-BF4E-97AD-FF452920FEF6}" destId="{5CA2B653-4736-514B-A6D7-CFEA2C5C620B}" srcOrd="0" destOrd="0" presId="urn:microsoft.com/office/officeart/2005/8/layout/vList3"/>
    <dgm:cxn modelId="{F49E3F0A-4AA4-4D48-9EDD-55DAE55120DD}" srcId="{EE270470-1520-EB46-A203-812E0CAB3B26}" destId="{DDBB1DEA-67DF-B842-9D13-629280B643A9}" srcOrd="0" destOrd="0" parTransId="{D872C408-3C61-8D45-9663-B6F7DA81BDCB}" sibTransId="{7BAC7FDB-0997-EE40-81B1-E3C4D02525AD}"/>
    <dgm:cxn modelId="{78AEB4BB-5BAF-B641-B71C-154A1E5E0A1A}" srcId="{EE270470-1520-EB46-A203-812E0CAB3B26}" destId="{804C7969-9A9D-1B4D-8308-0F49A3B9D777}" srcOrd="1" destOrd="0" parTransId="{57746E1B-DC8E-7B41-BDA2-E9EA5DB17E0E}" sibTransId="{98B798F0-58E7-7B46-8995-7DF311E4D961}"/>
    <dgm:cxn modelId="{6E9D2DCE-6FBC-2F43-95AC-3398A9412A17}" type="presOf" srcId="{804C7969-9A9D-1B4D-8308-0F49A3B9D777}" destId="{DEB7BCD2-0266-E34F-B85A-E4559E261400}" srcOrd="0" destOrd="0" presId="urn:microsoft.com/office/officeart/2005/8/layout/vList3"/>
    <dgm:cxn modelId="{1CEA4D4A-3941-4840-BA6C-323962F206AD}" type="presParOf" srcId="{8A54CA33-51ED-CC45-A5AD-4168DDBC19A6}" destId="{2E33BD5E-AB4B-9749-8D3D-1DEDAF5A5DFB}" srcOrd="0" destOrd="0" presId="urn:microsoft.com/office/officeart/2005/8/layout/vList3"/>
    <dgm:cxn modelId="{6290DFA1-15C7-4346-A714-7B14B586FC03}" type="presParOf" srcId="{2E33BD5E-AB4B-9749-8D3D-1DEDAF5A5DFB}" destId="{04D58844-A315-B24F-88AF-CBA795333BCC}" srcOrd="0" destOrd="0" presId="urn:microsoft.com/office/officeart/2005/8/layout/vList3"/>
    <dgm:cxn modelId="{E5CA14D1-8A8A-8245-874D-99B8B9B322DB}" type="presParOf" srcId="{2E33BD5E-AB4B-9749-8D3D-1DEDAF5A5DFB}" destId="{B4531585-85A3-BD40-9EAD-E9E16C9288BC}" srcOrd="1" destOrd="0" presId="urn:microsoft.com/office/officeart/2005/8/layout/vList3"/>
    <dgm:cxn modelId="{D08EFD4C-B395-3E47-840A-48213D49179F}" type="presParOf" srcId="{8A54CA33-51ED-CC45-A5AD-4168DDBC19A6}" destId="{4F71BEEC-4BD2-BD4D-9054-A30D4247DF36}" srcOrd="1" destOrd="0" presId="urn:microsoft.com/office/officeart/2005/8/layout/vList3"/>
    <dgm:cxn modelId="{2C6DC24E-2452-1E4E-A45B-530C709F80D0}" type="presParOf" srcId="{8A54CA33-51ED-CC45-A5AD-4168DDBC19A6}" destId="{ED11E8FA-7427-1347-B2FE-E8EB4A9A3077}" srcOrd="2" destOrd="0" presId="urn:microsoft.com/office/officeart/2005/8/layout/vList3"/>
    <dgm:cxn modelId="{3AF5F517-62F6-4947-8216-20DE49B43B67}" type="presParOf" srcId="{ED11E8FA-7427-1347-B2FE-E8EB4A9A3077}" destId="{80000211-8C78-DF44-9360-7AEFD895E751}" srcOrd="0" destOrd="0" presId="urn:microsoft.com/office/officeart/2005/8/layout/vList3"/>
    <dgm:cxn modelId="{7DB555EE-83B8-B545-8875-9839688997F9}" type="presParOf" srcId="{ED11E8FA-7427-1347-B2FE-E8EB4A9A3077}" destId="{DEB7BCD2-0266-E34F-B85A-E4559E261400}" srcOrd="1" destOrd="0" presId="urn:microsoft.com/office/officeart/2005/8/layout/vList3"/>
    <dgm:cxn modelId="{2F546543-51B3-AD45-8C8F-16167C80A847}" type="presParOf" srcId="{8A54CA33-51ED-CC45-A5AD-4168DDBC19A6}" destId="{E84CC618-184D-CD43-95EA-C6E94B6D5AF2}" srcOrd="3" destOrd="0" presId="urn:microsoft.com/office/officeart/2005/8/layout/vList3"/>
    <dgm:cxn modelId="{C5D804E0-91A6-3141-AA59-28FF99E31CF7}" type="presParOf" srcId="{8A54CA33-51ED-CC45-A5AD-4168DDBC19A6}" destId="{E259684B-D783-2C47-B79C-AAEFDE143E5A}" srcOrd="4" destOrd="0" presId="urn:microsoft.com/office/officeart/2005/8/layout/vList3"/>
    <dgm:cxn modelId="{E84E3FE1-D463-DB4E-8693-1602C75C3703}" type="presParOf" srcId="{E259684B-D783-2C47-B79C-AAEFDE143E5A}" destId="{E274F459-9FD1-0F4A-82EE-49D06D7A1E26}" srcOrd="0" destOrd="0" presId="urn:microsoft.com/office/officeart/2005/8/layout/vList3"/>
    <dgm:cxn modelId="{19EED979-E567-F64B-9926-9A9CD3F9555D}" type="presParOf" srcId="{E259684B-D783-2C47-B79C-AAEFDE143E5A}" destId="{18C4BCF4-AB2B-E848-A034-512807D98B48}" srcOrd="1" destOrd="0" presId="urn:microsoft.com/office/officeart/2005/8/layout/vList3"/>
    <dgm:cxn modelId="{C564F020-8E52-EE41-BDAA-A1FBC4EADABD}" type="presParOf" srcId="{8A54CA33-51ED-CC45-A5AD-4168DDBC19A6}" destId="{1AA1AE21-4834-DC4B-939F-B041C320B95E}" srcOrd="5" destOrd="0" presId="urn:microsoft.com/office/officeart/2005/8/layout/vList3"/>
    <dgm:cxn modelId="{E6019F77-08A7-204B-A104-763A85F8471E}" type="presParOf" srcId="{8A54CA33-51ED-CC45-A5AD-4168DDBC19A6}" destId="{8BAF70AC-1AEC-EA43-A844-98DF811DC460}" srcOrd="6" destOrd="0" presId="urn:microsoft.com/office/officeart/2005/8/layout/vList3"/>
    <dgm:cxn modelId="{DD7C56E5-5035-354D-BB5D-BF38D538D132}" type="presParOf" srcId="{8BAF70AC-1AEC-EA43-A844-98DF811DC460}" destId="{D287A1AB-D96D-A643-8CF4-5171865B7F4F}" srcOrd="0" destOrd="0" presId="urn:microsoft.com/office/officeart/2005/8/layout/vList3"/>
    <dgm:cxn modelId="{1B54AF14-59CF-5E43-951A-F33F0BEA939E}" type="presParOf" srcId="{8BAF70AC-1AEC-EA43-A844-98DF811DC460}" destId="{5CA2B653-4736-514B-A6D7-CFEA2C5C620B}" srcOrd="1" destOrd="0" presId="urn:microsoft.com/office/officeart/2005/8/layout/vList3"/>
    <dgm:cxn modelId="{8C2BD783-FE97-5843-84E1-4FE58EF41129}" type="presParOf" srcId="{8A54CA33-51ED-CC45-A5AD-4168DDBC19A6}" destId="{C5583E22-A4A4-D644-937B-AB7328AFC615}" srcOrd="7" destOrd="0" presId="urn:microsoft.com/office/officeart/2005/8/layout/vList3"/>
    <dgm:cxn modelId="{CC65A67F-FA6F-9844-9E97-BE19D9DB6CA4}" type="presParOf" srcId="{8A54CA33-51ED-CC45-A5AD-4168DDBC19A6}" destId="{E7A64B96-96A1-474E-A991-27CF2F66793C}" srcOrd="8" destOrd="0" presId="urn:microsoft.com/office/officeart/2005/8/layout/vList3"/>
    <dgm:cxn modelId="{6FB60204-4E02-884E-A1B7-BA2B19898D8D}" type="presParOf" srcId="{E7A64B96-96A1-474E-A991-27CF2F66793C}" destId="{BA315E54-03C5-1C42-BB98-A880C2B56C87}" srcOrd="0" destOrd="0" presId="urn:microsoft.com/office/officeart/2005/8/layout/vList3"/>
    <dgm:cxn modelId="{003F1C97-F124-2C40-AB19-EFA57E96C432}" type="presParOf" srcId="{E7A64B96-96A1-474E-A991-27CF2F66793C}" destId="{39F9921F-C512-AD46-A24B-1E790380BC9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31585-85A3-BD40-9EAD-E9E16C9288BC}">
      <dsp:nvSpPr>
        <dsp:cNvPr id="0" name=""/>
        <dsp:cNvSpPr/>
      </dsp:nvSpPr>
      <dsp:spPr>
        <a:xfrm rot="11985340">
          <a:off x="1117323" y="3136"/>
          <a:ext cx="3523975" cy="918823"/>
        </a:xfrm>
        <a:prstGeom prst="homePlate">
          <a:avLst/>
        </a:prstGeom>
        <a:gradFill rotWithShape="0">
          <a:gsLst>
            <a:gs pos="38000">
              <a:schemeClr val="accent1">
                <a:hueOff val="0"/>
                <a:satOff val="0"/>
                <a:lumOff val="0"/>
                <a:alphaOff val="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  <a:satMod val="180000"/>
                <a:lumMod val="70000"/>
              </a:schemeClr>
            </a:gs>
          </a:gsLst>
          <a:lin ang="4680000" scaled="0"/>
        </a:gra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5176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-77% of students are bullied mentally, verbally, or physically.  </a:t>
          </a:r>
          <a:endParaRPr lang="en-US" sz="1800" kern="1200" dirty="0"/>
        </a:p>
      </dsp:txBody>
      <dsp:txXfrm rot="10800000">
        <a:off x="1340269" y="41957"/>
        <a:ext cx="3294269" cy="918823"/>
      </dsp:txXfrm>
    </dsp:sp>
    <dsp:sp modelId="{04D58844-A315-B24F-88AF-CBA795333BCC}">
      <dsp:nvSpPr>
        <dsp:cNvPr id="0" name=""/>
        <dsp:cNvSpPr/>
      </dsp:nvSpPr>
      <dsp:spPr>
        <a:xfrm>
          <a:off x="629777" y="0"/>
          <a:ext cx="918823" cy="9188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EB7BCD2-0266-E34F-B85A-E4559E261400}">
      <dsp:nvSpPr>
        <dsp:cNvPr id="0" name=""/>
        <dsp:cNvSpPr/>
      </dsp:nvSpPr>
      <dsp:spPr>
        <a:xfrm rot="11999143">
          <a:off x="1117323" y="1196235"/>
          <a:ext cx="3523975" cy="918823"/>
        </a:xfrm>
        <a:prstGeom prst="homePlate">
          <a:avLst/>
        </a:prstGeom>
        <a:gradFill rotWithShape="0">
          <a:gsLst>
            <a:gs pos="38000">
              <a:schemeClr val="accent1">
                <a:hueOff val="0"/>
                <a:satOff val="0"/>
                <a:lumOff val="0"/>
                <a:alphaOff val="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  <a:satMod val="180000"/>
                <a:lumMod val="70000"/>
              </a:schemeClr>
            </a:gs>
          </a:gsLst>
          <a:lin ang="4680000" scaled="0"/>
        </a:gra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5176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-More than 40% of children watch 2+ hours of TV each day.  </a:t>
          </a:r>
          <a:endParaRPr lang="en-US" sz="1800" kern="1200" dirty="0"/>
        </a:p>
      </dsp:txBody>
      <dsp:txXfrm rot="10800000">
        <a:off x="1340112" y="1235490"/>
        <a:ext cx="3294269" cy="918823"/>
      </dsp:txXfrm>
    </dsp:sp>
    <dsp:sp modelId="{80000211-8C78-DF44-9360-7AEFD895E751}">
      <dsp:nvSpPr>
        <dsp:cNvPr id="0" name=""/>
        <dsp:cNvSpPr/>
      </dsp:nvSpPr>
      <dsp:spPr>
        <a:xfrm>
          <a:off x="657912" y="1196235"/>
          <a:ext cx="918823" cy="9188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C4BCF4-AB2B-E848-A034-512807D98B48}">
      <dsp:nvSpPr>
        <dsp:cNvPr id="0" name=""/>
        <dsp:cNvSpPr/>
      </dsp:nvSpPr>
      <dsp:spPr>
        <a:xfrm rot="11995265">
          <a:off x="1117323" y="2389334"/>
          <a:ext cx="3523975" cy="918823"/>
        </a:xfrm>
        <a:prstGeom prst="homePlate">
          <a:avLst/>
        </a:prstGeom>
        <a:gradFill rotWithShape="0">
          <a:gsLst>
            <a:gs pos="38000">
              <a:schemeClr val="accent1">
                <a:hueOff val="0"/>
                <a:satOff val="0"/>
                <a:lumOff val="0"/>
                <a:alphaOff val="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  <a:satMod val="180000"/>
                <a:lumMod val="70000"/>
              </a:schemeClr>
            </a:gs>
          </a:gsLst>
          <a:lin ang="4680000" scaled="0"/>
        </a:gra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5176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-73% of teens and young adults are a member of at least one social network. </a:t>
          </a:r>
          <a:endParaRPr lang="en-US" sz="1800" kern="1200" dirty="0"/>
        </a:p>
      </dsp:txBody>
      <dsp:txXfrm rot="10800000">
        <a:off x="1340157" y="2428467"/>
        <a:ext cx="3294269" cy="918823"/>
      </dsp:txXfrm>
    </dsp:sp>
    <dsp:sp modelId="{E274F459-9FD1-0F4A-82EE-49D06D7A1E26}">
      <dsp:nvSpPr>
        <dsp:cNvPr id="0" name=""/>
        <dsp:cNvSpPr/>
      </dsp:nvSpPr>
      <dsp:spPr>
        <a:xfrm>
          <a:off x="657912" y="2389334"/>
          <a:ext cx="918823" cy="9188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A2B653-4736-514B-A6D7-CFEA2C5C620B}">
      <dsp:nvSpPr>
        <dsp:cNvPr id="0" name=""/>
        <dsp:cNvSpPr/>
      </dsp:nvSpPr>
      <dsp:spPr>
        <a:xfrm rot="11938975">
          <a:off x="1117323" y="3582433"/>
          <a:ext cx="3523975" cy="918823"/>
        </a:xfrm>
        <a:prstGeom prst="homePlate">
          <a:avLst/>
        </a:prstGeom>
        <a:gradFill rotWithShape="0">
          <a:gsLst>
            <a:gs pos="38000">
              <a:schemeClr val="accent1">
                <a:hueOff val="0"/>
                <a:satOff val="0"/>
                <a:lumOff val="0"/>
                <a:alphaOff val="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  <a:satMod val="180000"/>
                <a:lumMod val="70000"/>
              </a:schemeClr>
            </a:gs>
          </a:gsLst>
          <a:lin ang="4680000" scaled="0"/>
        </a:gra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5176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-The most occurring sign of discrimination among obese children is social and societal acceptance. This can lead to poor self-esteem and depression. </a:t>
          </a:r>
          <a:endParaRPr lang="en-US" sz="1400" kern="1200" dirty="0"/>
        </a:p>
      </dsp:txBody>
      <dsp:txXfrm rot="10800000">
        <a:off x="1340783" y="3619793"/>
        <a:ext cx="3294269" cy="918823"/>
      </dsp:txXfrm>
    </dsp:sp>
    <dsp:sp modelId="{D287A1AB-D96D-A643-8CF4-5171865B7F4F}">
      <dsp:nvSpPr>
        <dsp:cNvPr id="0" name=""/>
        <dsp:cNvSpPr/>
      </dsp:nvSpPr>
      <dsp:spPr>
        <a:xfrm>
          <a:off x="657912" y="3582433"/>
          <a:ext cx="918823" cy="9188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F9921F-C512-AD46-A24B-1E790380BC90}">
      <dsp:nvSpPr>
        <dsp:cNvPr id="0" name=""/>
        <dsp:cNvSpPr/>
      </dsp:nvSpPr>
      <dsp:spPr>
        <a:xfrm rot="11896059">
          <a:off x="1117323" y="4775532"/>
          <a:ext cx="3523975" cy="918823"/>
        </a:xfrm>
        <a:prstGeom prst="homePlate">
          <a:avLst/>
        </a:prstGeom>
        <a:gradFill rotWithShape="0">
          <a:gsLst>
            <a:gs pos="38000">
              <a:schemeClr val="accent1">
                <a:hueOff val="0"/>
                <a:satOff val="0"/>
                <a:lumOff val="0"/>
                <a:alphaOff val="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  <a:satMod val="180000"/>
                <a:lumMod val="70000"/>
              </a:schemeClr>
            </a:gs>
          </a:gsLst>
          <a:lin ang="4680000" scaled="0"/>
        </a:gra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5176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-The average American youth spends 1500 hours (that’s over 2 months) per year watching TV. </a:t>
          </a:r>
          <a:endParaRPr lang="en-US" sz="1700" kern="1200" dirty="0"/>
        </a:p>
      </dsp:txBody>
      <dsp:txXfrm rot="10800000">
        <a:off x="1341241" y="4811533"/>
        <a:ext cx="3294269" cy="918823"/>
      </dsp:txXfrm>
    </dsp:sp>
    <dsp:sp modelId="{BA315E54-03C5-1C42-BB98-A880C2B56C87}">
      <dsp:nvSpPr>
        <dsp:cNvPr id="0" name=""/>
        <dsp:cNvSpPr/>
      </dsp:nvSpPr>
      <dsp:spPr>
        <a:xfrm>
          <a:off x="657912" y="4775532"/>
          <a:ext cx="918823" cy="91882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152400" h="635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45E23-D93F-E149-BA26-9F7AECE87B07}" type="datetimeFigureOut">
              <a:rPr lang="en-US" smtClean="0"/>
              <a:t>4/20/11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23EDF-7C7E-E34B-B2B0-FDA55AE1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0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this paragraph to introduce basis of social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23EDF-7C7E-E34B-B2B0-FDA55AE1C7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some everyday</a:t>
            </a:r>
            <a:r>
              <a:rPr lang="en-US" baseline="0" dirty="0" smtClean="0"/>
              <a:t> factors that teens 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23EDF-7C7E-E34B-B2B0-FDA55AE1C7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these stats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23EDF-7C7E-E34B-B2B0-FDA55AE1C7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graph and stress how</a:t>
            </a:r>
            <a:r>
              <a:rPr lang="en-US" baseline="0" dirty="0" smtClean="0"/>
              <a:t> more the U.S. averages than other countries.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23EDF-7C7E-E34B-B2B0-FDA55AE1C7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70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Briefly</a:t>
            </a:r>
            <a:r>
              <a:rPr lang="en-US" baseline="0" dirty="0" smtClean="0"/>
              <a:t> i</a:t>
            </a:r>
            <a:r>
              <a:rPr lang="en-US" dirty="0" smtClean="0"/>
              <a:t>ntroduce</a:t>
            </a:r>
            <a:r>
              <a:rPr lang="en-US" baseline="0" dirty="0" smtClean="0"/>
              <a:t> “YOU”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23EDF-7C7E-E34B-B2B0-FDA55AE1C7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42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the social network in a little more detail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23EDF-7C7E-E34B-B2B0-FDA55AE1C7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83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23EDF-7C7E-E34B-B2B0-FDA55AE1C7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6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4/20/11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4/20/11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4/20/11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4/20/11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4/20/11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4/20/11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4/20/11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4/20/11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4/20/11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hyperlink" Target="file://localhost/Volumes/FILIP/A_New_Social_Network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105874" y="1487540"/>
            <a:ext cx="5985159" cy="1606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YOU: A New Social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149660" y="4184106"/>
            <a:ext cx="4655297" cy="1128495"/>
          </a:xfrm>
        </p:spPr>
        <p:txBody>
          <a:bodyPr/>
          <a:lstStyle/>
          <a:p>
            <a:r>
              <a:rPr lang="en-US" dirty="0" smtClean="0"/>
              <a:t>Filip Kolovrat</a:t>
            </a:r>
          </a:p>
          <a:p>
            <a:r>
              <a:rPr lang="en-US" dirty="0" smtClean="0"/>
              <a:t>CIS 1020-037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705379">
            <a:off x="3890577" y="2640780"/>
            <a:ext cx="3464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ages 13-18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99244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The world we live in is full of media pollution and harmful material. It is an everyday struggle that everyone experiences at one point or another. Whether it is a kid being bullied at school, Facebook or MySpace, or a parent struggling to set their child on the right path to success, there are countless mediums from which children nowadays are forming jaded opinions toward life.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1125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-Books, TV, movies, magazines, and other forms of media affect children everyday.</a:t>
            </a:r>
          </a:p>
          <a:p>
            <a:pPr marL="0" indent="0">
              <a:buNone/>
            </a:pPr>
            <a:r>
              <a:rPr lang="en-US" dirty="0" smtClean="0"/>
              <a:t>-Low self-esteem, obesity, poor grades, and drug and alcohol addictions are some problems that teens encounter.</a:t>
            </a:r>
          </a:p>
        </p:txBody>
      </p:sp>
    </p:spTree>
    <p:extLst>
      <p:ext uri="{BB962C8B-B14F-4D97-AF65-F5344CB8AC3E}">
        <p14:creationId xmlns:p14="http://schemas.microsoft.com/office/powerpoint/2010/main" val="173169259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920810"/>
              </p:ext>
            </p:extLst>
          </p:nvPr>
        </p:nvGraphicFramePr>
        <p:xfrm>
          <a:off x="3273087" y="531995"/>
          <a:ext cx="5299212" cy="5697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93107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in the U.S.</a:t>
            </a:r>
            <a:endParaRPr lang="en-US" dirty="0"/>
          </a:p>
        </p:txBody>
      </p:sp>
      <p:pic>
        <p:nvPicPr>
          <p:cNvPr id="4" name="Content Placeholder 3" descr="tv-graph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660" b="-17660"/>
          <a:stretch>
            <a:fillRect/>
          </a:stretch>
        </p:blipFill>
        <p:spPr>
          <a:xfrm rot="900000">
            <a:off x="3038555" y="770437"/>
            <a:ext cx="5431751" cy="5921015"/>
          </a:xfrm>
        </p:spPr>
      </p:pic>
    </p:spTree>
    <p:extLst>
      <p:ext uri="{BB962C8B-B14F-4D97-AF65-F5344CB8AC3E}">
        <p14:creationId xmlns:p14="http://schemas.microsoft.com/office/powerpoint/2010/main" val="87354973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YOU: A New Social Network Concept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5274333">
            <a:off x="2528602" y="80083"/>
            <a:ext cx="3046931" cy="60760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“YOU” is the name of my idea for a new social network. It will take the focus off the amount of friends a user has and focus more on help youth with a variety of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5310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2744361" y="4818294"/>
            <a:ext cx="5451892" cy="12995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“YOU” is about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5303200">
            <a:off x="2223956" y="-666682"/>
            <a:ext cx="3616593" cy="7028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effectLst/>
              </a:rPr>
              <a:t>“YOU” </a:t>
            </a:r>
            <a:r>
              <a:rPr lang="en-US" sz="2400" dirty="0" smtClean="0">
                <a:effectLst/>
              </a:rPr>
              <a:t>will </a:t>
            </a:r>
            <a:r>
              <a:rPr lang="en-US" sz="2400" dirty="0">
                <a:effectLst/>
              </a:rPr>
              <a:t>put the spotlight on bettering yourself as a </a:t>
            </a:r>
            <a:r>
              <a:rPr lang="en-US" sz="2400" dirty="0" smtClean="0">
                <a:effectLst/>
              </a:rPr>
              <a:t>person by: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	</a:t>
            </a:r>
            <a:r>
              <a:rPr lang="en-US" sz="2400" dirty="0" smtClean="0">
                <a:effectLst/>
              </a:rPr>
              <a:t>-dedicating a portion of the site to e	education (scholarships, homework 	help, quizzes, etc.)</a:t>
            </a: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	-self-help tips and links to           	professionals who can answer         	questions that teens have.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	</a:t>
            </a:r>
            <a:r>
              <a:rPr lang="en-US" sz="2400" dirty="0" smtClean="0">
                <a:effectLst/>
              </a:rPr>
              <a:t>-MUCH MORE!!!</a:t>
            </a:r>
          </a:p>
        </p:txBody>
      </p:sp>
    </p:spTree>
    <p:extLst>
      <p:ext uri="{BB962C8B-B14F-4D97-AF65-F5344CB8AC3E}">
        <p14:creationId xmlns:p14="http://schemas.microsoft.com/office/powerpoint/2010/main" val="22330099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INVOLVED!!!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5299908">
            <a:off x="2230992" y="-192921"/>
            <a:ext cx="3645467" cy="65017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Join YOU!</a:t>
            </a:r>
          </a:p>
          <a:p>
            <a:pPr marL="0" indent="0" algn="ctr">
              <a:buNone/>
            </a:pPr>
            <a:r>
              <a:rPr lang="en-US" sz="3600" dirty="0" smtClean="0"/>
              <a:t>Spread the word to your friends and family members!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For some more statistics and info visit:</a:t>
            </a:r>
          </a:p>
          <a:p>
            <a:pPr marL="0" indent="0" algn="ctr">
              <a:buNone/>
            </a:pPr>
            <a:r>
              <a:rPr lang="en-US" sz="1800" dirty="0" smtClean="0">
                <a:hlinkClick r:id="rId3" action="ppaction://hlinkfile"/>
              </a:rPr>
              <a:t>file://localhost/Volumes/FILIP/A_New_Social_Network.docx</a:t>
            </a: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477123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925973">
            <a:off x="3082410" y="1101689"/>
            <a:ext cx="4572000" cy="5355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CSUN</a:t>
            </a:r>
            <a:r>
              <a:rPr lang="en-US" dirty="0"/>
              <a:t>. (2007). Retrieved from Television and Health: http://www.csun.edu/science/health/docs/tv&amp;</a:t>
            </a:r>
            <a:r>
              <a:rPr lang="en-US" dirty="0" smtClean="0"/>
              <a:t>health.html</a:t>
            </a:r>
          </a:p>
          <a:p>
            <a:endParaRPr lang="en-US" dirty="0" smtClean="0"/>
          </a:p>
          <a:p>
            <a:r>
              <a:rPr lang="en-US" i="1" dirty="0"/>
              <a:t>Graphics.ms</a:t>
            </a:r>
            <a:r>
              <a:rPr lang="en-US" dirty="0"/>
              <a:t>. (2010). Retrieved from Social Networking Statistics: http://www.graphicsms.com/blog/877-social-networking-statistics-2010/</a:t>
            </a:r>
          </a:p>
          <a:p>
            <a:endParaRPr lang="en-US" dirty="0" smtClean="0"/>
          </a:p>
          <a:p>
            <a:r>
              <a:rPr lang="en-US" i="1" dirty="0"/>
              <a:t>How to Stop Bullying</a:t>
            </a:r>
            <a:r>
              <a:rPr lang="en-US" dirty="0"/>
              <a:t>. (2009). Retrieved from Bullying Statistics: http://www.how-to-stop-bullying.com/bullyingstatistics.html</a:t>
            </a:r>
          </a:p>
          <a:p>
            <a:endParaRPr lang="en-US" dirty="0" smtClean="0"/>
          </a:p>
          <a:p>
            <a:r>
              <a:rPr lang="en-US" i="1" dirty="0"/>
              <a:t>Obesity Action Coalition</a:t>
            </a:r>
            <a:r>
              <a:rPr lang="en-US" dirty="0"/>
              <a:t>. (2010). Retrieved from Educational Tools: http://www.obesityaction.org/educationaltools/factsandstats.php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84371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77</TotalTime>
  <Words>501</Words>
  <Application>Microsoft Macintosh PowerPoint</Application>
  <PresentationFormat>On-screen Show (4:3)</PresentationFormat>
  <Paragraphs>51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Kilter</vt:lpstr>
      <vt:lpstr>YOU: A New Social Network</vt:lpstr>
      <vt:lpstr>Introduction</vt:lpstr>
      <vt:lpstr>Intro (continued)</vt:lpstr>
      <vt:lpstr>Statistics</vt:lpstr>
      <vt:lpstr>TV in the U.S.</vt:lpstr>
      <vt:lpstr>YOU: A New Social Network Concept</vt:lpstr>
      <vt:lpstr>What “YOU” is about</vt:lpstr>
      <vt:lpstr>GET INVOLVED!!!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YOU: A New Social Network</dc:title>
  <dc:creator>Filip Kolovrat</dc:creator>
  <cp:lastModifiedBy>Filip Kolovrat</cp:lastModifiedBy>
  <cp:revision>8</cp:revision>
  <dcterms:created xsi:type="dcterms:W3CDTF">2011-04-21T03:20:53Z</dcterms:created>
  <dcterms:modified xsi:type="dcterms:W3CDTF">2011-04-21T04:37:58Z</dcterms:modified>
</cp:coreProperties>
</file>